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3" r:id="rId3"/>
    <p:sldId id="256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7" autoAdjust="0"/>
  </p:normalViewPr>
  <p:slideViewPr>
    <p:cSldViewPr snapToGrid="0">
      <p:cViewPr varScale="1">
        <p:scale>
          <a:sx n="54" d="100"/>
          <a:sy n="54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4FF00-A151-4F3F-A677-3D10F9BCFE44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09F1B-46F5-441A-9E38-864C1AE5E25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39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09F1B-46F5-441A-9E38-864C1AE5E2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4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823C14-3179-4698-86F0-C9F4389A4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6D6A6D-5D12-452C-8C92-964766F1F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D37B5D-479C-4379-899E-D66C8844F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1F49-2052-47C9-89E3-43B755DA8F2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AF5E50-4E04-4EA9-A1A2-0DBE4F38E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31E326-99CB-4203-9C4A-06DA67A83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1D98-7000-4DD5-8A25-72EA4E63AD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29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68F69-8089-4668-B46E-2DC62502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64F2B08-B469-4F24-96D6-1A7F4A731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F5BCA2-E3E4-4F25-8999-1FF11D3FF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1F49-2052-47C9-89E3-43B755DA8F2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73B191-2199-4AAB-B12F-9F09F3B5A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1FA06B-A258-4FC4-B6F3-456B6C98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1D98-7000-4DD5-8A25-72EA4E63AD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14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028D066-089D-40F9-ACAC-13C7285F5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F3D3AB9-3D95-4C82-B5A0-FA45457EF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FD92F1-BE54-4D6F-87F2-AF78574A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1F49-2052-47C9-89E3-43B755DA8F2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5BFABB-98AB-46B8-BDE1-3C54A3FA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3A8CE4-F8FD-43C0-A4C0-0B25BB0F5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1D98-7000-4DD5-8A25-72EA4E63AD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64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F96E5D-9CF9-4533-87BA-EC177AF2D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0D9598-838A-40BA-8DCC-DEB54EA0F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D67A75-63AE-422D-9B8B-DF05C861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1F49-2052-47C9-89E3-43B755DA8F2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E25894-3BB8-4A71-A441-88D333BAB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1D7EF2-F796-4532-9530-63F37176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1D98-7000-4DD5-8A25-72EA4E63AD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44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4F5977-BB07-40F1-BFB7-D9773BB7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789B9E7-0EAE-4866-9FDA-E8E5FB93B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A8893A-B390-4CC0-B0F1-6C72BFF3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1F49-2052-47C9-89E3-43B755DA8F2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245249-5BA9-43EC-A36D-FC3A431CD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CBC33F-DBAE-4F55-907D-044E2894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1D98-7000-4DD5-8A25-72EA4E63AD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3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102E5-7647-4B94-8BE4-234F408B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6B4798-4BE1-47AA-B416-9F4292888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B9C474-EBF3-40A3-AC12-43597C5AD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636AA3-CD37-40E7-83EA-5F8EDA9C6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1F49-2052-47C9-89E3-43B755DA8F2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208476A-FACC-4042-9901-ECE11A7F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4DE947-96D7-455C-AD03-C8A3EB18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1D98-7000-4DD5-8A25-72EA4E63AD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06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6A1A2-D543-43F2-BE19-766AF1EA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CBD3BD-58F0-441E-BF90-FA3456F66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7430FC4-6276-4358-BE0D-8BE983043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0CCDCF6-FA2B-42C8-B567-1476D35F1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60820C-A86C-4177-A9EF-352EF6EF6E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71A1686-A778-4C32-80DA-2FB3D3CFE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1F49-2052-47C9-89E3-43B755DA8F2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C632B94-5273-4D78-8CAD-3C1C02654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E9EA52E-8BF8-4FBF-BDEB-EE2D2FF2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1D98-7000-4DD5-8A25-72EA4E63AD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73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D22DB-936C-4625-9196-C1336841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74CAA6F-9249-4624-877A-10C330973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1F49-2052-47C9-89E3-43B755DA8F2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822CCE-BAF5-465E-9FC8-90A7CCDF9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1D93DA-08B7-49F7-859D-F54AEFC7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1D98-7000-4DD5-8A25-72EA4E63AD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03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E98FAAB-63EE-4BDC-9AC0-F60A99D84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1F49-2052-47C9-89E3-43B755DA8F2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A90404C-2A03-4EDC-8517-6DA9CAE70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8484A5-0B40-4373-BA79-E8EB7641A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1D98-7000-4DD5-8A25-72EA4E63AD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10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7E1541-5824-40C3-8BB3-95519C92A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9C64A-060A-4F39-9722-0F263C711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C64D1CA-6498-438C-92DE-5D0E1C648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7465F51-5D1E-4D68-947F-2DD1490EB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1F49-2052-47C9-89E3-43B755DA8F2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33F7CB-60A0-4B2E-8B05-FDC450156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A8E353F-BB0A-46F1-A107-F7B13DD0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1D98-7000-4DD5-8A25-72EA4E63AD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07601-7C2A-4C45-97B9-8F2452027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27B7B57-1624-41C5-89BE-E68BBCF48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B935960-C275-4382-9FBC-59FD552C5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7996458-3F6C-4B1B-8C46-0ABB0D357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1F49-2052-47C9-89E3-43B755DA8F2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7405D2-7377-402E-82D1-D4ED5D2CF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24F91EE-AE69-467A-9246-060A3121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1D98-7000-4DD5-8A25-72EA4E63AD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0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0DEA933-BCA5-4212-B736-EACA858F2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BE9DEA-D751-47B3-985C-66417C3C9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EE78A5-FCA2-490F-A31E-F64B1CE83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1F49-2052-47C9-89E3-43B755DA8F2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5D3B24-B5EF-488F-A112-E6B865D96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14915C-31EF-4B4F-A1AD-A26D691EE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51D98-7000-4DD5-8A25-72EA4E63AD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5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rpsraadgrathem.n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>
            <a:extLst>
              <a:ext uri="{FF2B5EF4-FFF2-40B4-BE49-F238E27FC236}">
                <a16:creationId xmlns:a16="http://schemas.microsoft.com/office/drawing/2014/main" id="{56338560-34CB-4DED-9538-09FFDD8AC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14019"/>
            <a:ext cx="9144000" cy="5074129"/>
          </a:xfrm>
        </p:spPr>
        <p:txBody>
          <a:bodyPr/>
          <a:lstStyle/>
          <a:p>
            <a:endParaRPr lang="nl-NL" dirty="0"/>
          </a:p>
          <a:p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E41B382-9388-474E-8996-A1A375403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935" y="1114019"/>
            <a:ext cx="8272130" cy="476138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CBEB1C2-CEE7-4F2E-A007-E7FC12763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72" y="233745"/>
            <a:ext cx="10638442" cy="84741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4B744E1-2052-4E02-9E3B-3F86B4CF1799}"/>
              </a:ext>
            </a:extLst>
          </p:cNvPr>
          <p:cNvSpPr txBox="1"/>
          <p:nvPr/>
        </p:nvSpPr>
        <p:spPr>
          <a:xfrm>
            <a:off x="4136065" y="610103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effectLst/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</a:rPr>
              <a:t>Weggooien</a:t>
            </a:r>
            <a:r>
              <a:rPr lang="en-US" sz="2800" dirty="0">
                <a:effectLst/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</a:rPr>
              <a:t>? Mooi </a:t>
            </a:r>
            <a:r>
              <a:rPr lang="en-US" sz="2800" dirty="0" err="1">
                <a:effectLst/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</a:rPr>
              <a:t>niet</a:t>
            </a:r>
            <a:r>
              <a:rPr lang="en-US" sz="2800" dirty="0">
                <a:effectLst/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26298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 advTm="4000">
        <p159:morph option="byObject"/>
      </p:transition>
    </mc:Choice>
    <mc:Fallback xmlns="">
      <p:transition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935D8DC-D246-47C7-A86C-8F66177BD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98" y="212706"/>
            <a:ext cx="10642009" cy="85055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FFC184D-DAA1-4F0F-B3BF-99F5501664C0}"/>
              </a:ext>
            </a:extLst>
          </p:cNvPr>
          <p:cNvSpPr txBox="1"/>
          <p:nvPr/>
        </p:nvSpPr>
        <p:spPr>
          <a:xfrm>
            <a:off x="774995" y="1259204"/>
            <a:ext cx="10642009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highlight>
                  <a:srgbClr val="FFFF00"/>
                </a:highlight>
                <a:latin typeface="Arial Black" panose="020B0A04020102020204" pitchFamily="34" charset="0"/>
                <a:ea typeface="+mj-ea"/>
                <a:cs typeface="+mj-cs"/>
              </a:rPr>
              <a:t>Waarom</a:t>
            </a:r>
            <a:r>
              <a:rPr lang="en-US" sz="2800" dirty="0">
                <a:highlight>
                  <a:srgbClr val="FFFF00"/>
                </a:highlight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sz="2800" dirty="0" err="1">
                <a:highlight>
                  <a:srgbClr val="FFFF00"/>
                </a:highlight>
                <a:latin typeface="Arial Black" panose="020B0A04020102020204" pitchFamily="34" charset="0"/>
                <a:ea typeface="+mj-ea"/>
                <a:cs typeface="+mj-cs"/>
              </a:rPr>
              <a:t>een</a:t>
            </a:r>
            <a:r>
              <a:rPr lang="en-US" sz="2800" dirty="0">
                <a:highlight>
                  <a:srgbClr val="FFFF00"/>
                </a:highlight>
                <a:latin typeface="Arial Black" panose="020B0A04020102020204" pitchFamily="34" charset="0"/>
                <a:ea typeface="+mj-ea"/>
                <a:cs typeface="+mj-cs"/>
              </a:rPr>
              <a:t> Repair Café?</a:t>
            </a:r>
          </a:p>
          <a:p>
            <a:endParaRPr lang="en-US" sz="2800" dirty="0">
              <a:highlight>
                <a:srgbClr val="FFFF00"/>
              </a:highlight>
              <a:latin typeface="Arial Black" panose="020B0A04020102020204" pitchFamily="34" charset="0"/>
              <a:ea typeface="+mj-ea"/>
              <a:cs typeface="+mj-cs"/>
            </a:endParaRPr>
          </a:p>
          <a:p>
            <a:r>
              <a:rPr lang="en-US" dirty="0">
                <a:latin typeface="Arial Black" panose="020B0A04020102020204" pitchFamily="34" charset="0"/>
              </a:rPr>
              <a:t>In Nederland </a:t>
            </a:r>
            <a:r>
              <a:rPr lang="en-US" dirty="0" err="1">
                <a:latin typeface="Arial Black" panose="020B0A04020102020204" pitchFamily="34" charset="0"/>
              </a:rPr>
              <a:t>gooien</a:t>
            </a:r>
            <a:r>
              <a:rPr lang="en-US" dirty="0">
                <a:latin typeface="Arial Black" panose="020B0A04020102020204" pitchFamily="34" charset="0"/>
              </a:rPr>
              <a:t> we </a:t>
            </a:r>
            <a:r>
              <a:rPr lang="en-US" dirty="0" err="1">
                <a:latin typeface="Arial Black" panose="020B0A04020102020204" pitchFamily="34" charset="0"/>
              </a:rPr>
              <a:t>ontzettend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veel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weg</a:t>
            </a:r>
            <a:r>
              <a:rPr lang="en-US" dirty="0">
                <a:latin typeface="Arial Black" panose="020B0A04020102020204" pitchFamily="34" charset="0"/>
              </a:rPr>
              <a:t>. Ook </a:t>
            </a:r>
            <a:r>
              <a:rPr lang="en-US" dirty="0" err="1">
                <a:latin typeface="Arial Black" panose="020B0A04020102020204" pitchFamily="34" charset="0"/>
              </a:rPr>
              <a:t>dingen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waar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bijna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niets</a:t>
            </a:r>
            <a:r>
              <a:rPr lang="en-US" dirty="0">
                <a:latin typeface="Arial Black" panose="020B0A04020102020204" pitchFamily="34" charset="0"/>
              </a:rPr>
              <a:t> mis mee is, en die </a:t>
            </a:r>
            <a:r>
              <a:rPr lang="en-US" dirty="0" err="1">
                <a:latin typeface="Arial Black" panose="020B0A04020102020204" pitchFamily="34" charset="0"/>
              </a:rPr>
              <a:t>na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een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eenvoudige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reparatie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weer</a:t>
            </a:r>
            <a:r>
              <a:rPr lang="en-US" dirty="0">
                <a:latin typeface="Arial Black" panose="020B0A04020102020204" pitchFamily="34" charset="0"/>
              </a:rPr>
              <a:t> prima </a:t>
            </a:r>
            <a:r>
              <a:rPr lang="en-US" dirty="0" err="1">
                <a:latin typeface="Arial Black" panose="020B0A04020102020204" pitchFamily="34" charset="0"/>
              </a:rPr>
              <a:t>bruikbaar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zouden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zijn</a:t>
            </a:r>
            <a:r>
              <a:rPr lang="en-US" dirty="0">
                <a:latin typeface="Arial Black" panose="020B0A04020102020204" pitchFamily="34" charset="0"/>
              </a:rPr>
              <a:t>.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 err="1">
                <a:latin typeface="Arial Black" panose="020B0A04020102020204" pitchFamily="34" charset="0"/>
              </a:rPr>
              <a:t>Helaas</a:t>
            </a:r>
            <a:r>
              <a:rPr lang="en-US" dirty="0">
                <a:latin typeface="Arial Black" panose="020B0A04020102020204" pitchFamily="34" charset="0"/>
              </a:rPr>
              <a:t> zit </a:t>
            </a:r>
            <a:r>
              <a:rPr lang="en-US" dirty="0" err="1">
                <a:latin typeface="Arial Black" panose="020B0A04020102020204" pitchFamily="34" charset="0"/>
              </a:rPr>
              <a:t>repareren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bij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veel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mensen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niet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meer</a:t>
            </a:r>
            <a:r>
              <a:rPr lang="en-US" dirty="0">
                <a:latin typeface="Arial Black" panose="020B0A04020102020204" pitchFamily="34" charset="0"/>
              </a:rPr>
              <a:t> in het </a:t>
            </a:r>
            <a:r>
              <a:rPr lang="en-US" dirty="0" err="1">
                <a:latin typeface="Arial Black" panose="020B0A04020102020204" pitchFamily="34" charset="0"/>
              </a:rPr>
              <a:t>systeem</a:t>
            </a:r>
            <a:r>
              <a:rPr lang="en-US" dirty="0">
                <a:latin typeface="Arial Black" panose="020B0A04020102020204" pitchFamily="34" charset="0"/>
              </a:rPr>
              <a:t>.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 err="1">
                <a:latin typeface="Arial Black" panose="020B0A04020102020204" pitchFamily="34" charset="0"/>
              </a:rPr>
              <a:t>Mensen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weten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niet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meer</a:t>
            </a:r>
            <a:r>
              <a:rPr lang="en-US" dirty="0">
                <a:latin typeface="Arial Black" panose="020B0A04020102020204" pitchFamily="34" charset="0"/>
              </a:rPr>
              <a:t> hoe </a:t>
            </a:r>
            <a:r>
              <a:rPr lang="en-US" dirty="0" err="1">
                <a:latin typeface="Arial Black" panose="020B0A04020102020204" pitchFamily="34" charset="0"/>
              </a:rPr>
              <a:t>dat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moet</a:t>
            </a:r>
            <a:r>
              <a:rPr lang="en-US" dirty="0">
                <a:latin typeface="Arial Black" panose="020B0A04020102020204" pitchFamily="34" charset="0"/>
              </a:rPr>
              <a:t>, </a:t>
            </a:r>
            <a:r>
              <a:rPr lang="en-US" dirty="0" err="1">
                <a:latin typeface="Arial Black" panose="020B0A04020102020204" pitchFamily="34" charset="0"/>
              </a:rPr>
              <a:t>reparatiekennis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verdwijnt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snel</a:t>
            </a:r>
            <a:r>
              <a:rPr lang="en-US" dirty="0">
                <a:latin typeface="Arial Black" panose="020B0A04020102020204" pitchFamily="34" charset="0"/>
              </a:rPr>
              <a:t>. 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err="1">
                <a:latin typeface="Arial Black" panose="020B0A04020102020204" pitchFamily="34" charset="0"/>
              </a:rPr>
              <a:t>Mensen</a:t>
            </a:r>
            <a:r>
              <a:rPr lang="en-US" dirty="0">
                <a:latin typeface="Arial Black" panose="020B0A04020102020204" pitchFamily="34" charset="0"/>
              </a:rPr>
              <a:t> die </a:t>
            </a:r>
            <a:r>
              <a:rPr lang="en-US" dirty="0" err="1">
                <a:latin typeface="Arial Black" panose="020B0A04020102020204" pitchFamily="34" charset="0"/>
              </a:rPr>
              <a:t>deze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praktische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kennis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nog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wel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bezitten</a:t>
            </a:r>
            <a:r>
              <a:rPr lang="en-US" dirty="0">
                <a:latin typeface="Arial Black" panose="020B0A04020102020204" pitchFamily="34" charset="0"/>
              </a:rPr>
              <a:t>, </a:t>
            </a:r>
            <a:r>
              <a:rPr lang="en-US" dirty="0" err="1">
                <a:latin typeface="Arial Black" panose="020B0A04020102020204" pitchFamily="34" charset="0"/>
              </a:rPr>
              <a:t>worden</a:t>
            </a:r>
            <a:r>
              <a:rPr lang="en-US" dirty="0">
                <a:latin typeface="Arial Black" panose="020B0A04020102020204" pitchFamily="34" charset="0"/>
              </a:rPr>
              <a:t> door de </a:t>
            </a:r>
            <a:r>
              <a:rPr lang="en-US" dirty="0" err="1">
                <a:latin typeface="Arial Black" panose="020B0A04020102020204" pitchFamily="34" charset="0"/>
              </a:rPr>
              <a:t>maatschappij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niet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altijd</a:t>
            </a:r>
            <a:r>
              <a:rPr lang="en-US" dirty="0">
                <a:latin typeface="Arial Black" panose="020B0A04020102020204" pitchFamily="34" charset="0"/>
              </a:rPr>
              <a:t> even </a:t>
            </a:r>
            <a:r>
              <a:rPr lang="en-US" dirty="0" err="1">
                <a:latin typeface="Arial Black" panose="020B0A04020102020204" pitchFamily="34" charset="0"/>
              </a:rPr>
              <a:t>hoog</a:t>
            </a:r>
            <a:r>
              <a:rPr lang="en-US" dirty="0">
                <a:latin typeface="Arial Black" panose="020B0A04020102020204" pitchFamily="34" charset="0"/>
              </a:rPr>
              <a:t> </a:t>
            </a:r>
            <a:r>
              <a:rPr lang="en-US" dirty="0" err="1">
                <a:latin typeface="Arial Black" panose="020B0A04020102020204" pitchFamily="34" charset="0"/>
              </a:rPr>
              <a:t>gewaardeerd</a:t>
            </a:r>
            <a:r>
              <a:rPr lang="en-US" dirty="0">
                <a:latin typeface="Arial Black" panose="020B0A04020102020204" pitchFamily="34" charset="0"/>
              </a:rPr>
              <a:t> en </a:t>
            </a:r>
            <a:r>
              <a:rPr lang="en-US" dirty="0" err="1">
                <a:latin typeface="Arial Black" panose="020B0A04020102020204" pitchFamily="34" charset="0"/>
              </a:rPr>
              <a:t>staan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vaak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zelfs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ongewild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aan</a:t>
            </a:r>
            <a:r>
              <a:rPr lang="en-US" dirty="0">
                <a:latin typeface="Arial Black" panose="020B0A04020102020204" pitchFamily="34" charset="0"/>
              </a:rPr>
              <a:t> de </a:t>
            </a:r>
            <a:r>
              <a:rPr lang="en-US" dirty="0" err="1">
                <a:latin typeface="Arial Black" panose="020B0A04020102020204" pitchFamily="34" charset="0"/>
              </a:rPr>
              <a:t>kant</a:t>
            </a:r>
            <a:r>
              <a:rPr lang="en-US" dirty="0">
                <a:latin typeface="Arial Black" panose="020B0A04020102020204" pitchFamily="34" charset="0"/>
              </a:rPr>
              <a:t>. </a:t>
            </a:r>
          </a:p>
          <a:p>
            <a:r>
              <a:rPr lang="en-US" dirty="0">
                <a:latin typeface="Arial Black" panose="020B0A04020102020204" pitchFamily="34" charset="0"/>
              </a:rPr>
              <a:t>Hun </a:t>
            </a:r>
            <a:r>
              <a:rPr lang="en-US" dirty="0" err="1">
                <a:latin typeface="Arial Black" panose="020B0A04020102020204" pitchFamily="34" charset="0"/>
              </a:rPr>
              <a:t>ervaring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wordt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niet</a:t>
            </a:r>
            <a:r>
              <a:rPr lang="en-US" dirty="0">
                <a:latin typeface="Arial Black" panose="020B0A04020102020204" pitchFamily="34" charset="0"/>
              </a:rPr>
              <a:t> of </a:t>
            </a:r>
            <a:r>
              <a:rPr lang="en-US" dirty="0" err="1">
                <a:latin typeface="Arial Black" panose="020B0A04020102020204" pitchFamily="34" charset="0"/>
              </a:rPr>
              <a:t>nauwelijks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benut</a:t>
            </a:r>
            <a:r>
              <a:rPr lang="en-US" dirty="0">
                <a:latin typeface="Arial Black" panose="020B0A04020102020204" pitchFamily="34" charset="0"/>
              </a:rPr>
              <a:t>.     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highlight>
                  <a:srgbClr val="FFFF00"/>
                </a:highlight>
                <a:latin typeface="Arial Black" panose="020B0A04020102020204" pitchFamily="34" charset="0"/>
              </a:rPr>
              <a:t>Het Repair Café </a:t>
            </a:r>
            <a:r>
              <a:rPr lang="en-US" dirty="0" err="1">
                <a:highlight>
                  <a:srgbClr val="FFFF00"/>
                </a:highlight>
                <a:latin typeface="Arial Black" panose="020B0A04020102020204" pitchFamily="34" charset="0"/>
              </a:rPr>
              <a:t>brengt</a:t>
            </a:r>
            <a:r>
              <a:rPr lang="en-US" dirty="0">
                <a:highlight>
                  <a:srgbClr val="FFFF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Arial Black" panose="020B0A04020102020204" pitchFamily="34" charset="0"/>
              </a:rPr>
              <a:t>daar</a:t>
            </a:r>
            <a:r>
              <a:rPr lang="en-US" dirty="0">
                <a:highlight>
                  <a:srgbClr val="FFFF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Arial Black" panose="020B0A04020102020204" pitchFamily="34" charset="0"/>
              </a:rPr>
              <a:t>verandering</a:t>
            </a:r>
            <a:r>
              <a:rPr lang="en-US" dirty="0">
                <a:highlight>
                  <a:srgbClr val="FFFF00"/>
                </a:highlight>
                <a:latin typeface="Arial Black" panose="020B0A04020102020204" pitchFamily="34" charset="0"/>
              </a:rPr>
              <a:t> in! </a:t>
            </a:r>
          </a:p>
          <a:p>
            <a:r>
              <a:rPr lang="en-US" dirty="0" err="1">
                <a:latin typeface="Arial Black" panose="020B0A04020102020204" pitchFamily="34" charset="0"/>
              </a:rPr>
              <a:t>Waardevolle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praktische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kennis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wordt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overgedragen</a:t>
            </a:r>
            <a:r>
              <a:rPr lang="en-US" dirty="0">
                <a:latin typeface="Arial Black" panose="020B0A04020102020204" pitchFamily="34" charset="0"/>
              </a:rPr>
              <a:t>. </a:t>
            </a:r>
            <a:r>
              <a:rPr lang="en-US" dirty="0" err="1">
                <a:latin typeface="Arial Black" panose="020B0A04020102020204" pitchFamily="34" charset="0"/>
              </a:rPr>
              <a:t>Spullen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worden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langer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bruikbaar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gemaakt</a:t>
            </a:r>
            <a:r>
              <a:rPr lang="en-US" dirty="0">
                <a:latin typeface="Arial Black" panose="020B0A04020102020204" pitchFamily="34" charset="0"/>
              </a:rPr>
              <a:t> en </a:t>
            </a:r>
            <a:r>
              <a:rPr lang="en-US" dirty="0" err="1">
                <a:latin typeface="Arial Black" panose="020B0A04020102020204" pitchFamily="34" charset="0"/>
              </a:rPr>
              <a:t>hoeven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niet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te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worden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weggegooid</a:t>
            </a:r>
            <a:r>
              <a:rPr lang="en-US" dirty="0">
                <a:latin typeface="Arial Black" panose="020B0A04020102020204" pitchFamily="34" charset="0"/>
              </a:rPr>
              <a:t>. 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In het Repair Café </a:t>
            </a:r>
            <a:r>
              <a:rPr lang="en-US" dirty="0" err="1">
                <a:latin typeface="Arial Black" panose="020B0A04020102020204" pitchFamily="34" charset="0"/>
              </a:rPr>
              <a:t>leren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mensen</a:t>
            </a:r>
            <a:r>
              <a:rPr lang="en-US" dirty="0">
                <a:latin typeface="Arial Black" panose="020B0A04020102020204" pitchFamily="34" charset="0"/>
              </a:rPr>
              <a:t> op </a:t>
            </a:r>
            <a:r>
              <a:rPr lang="en-US" dirty="0" err="1">
                <a:latin typeface="Arial Black" panose="020B0A04020102020204" pitchFamily="34" charset="0"/>
              </a:rPr>
              <a:t>een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andere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manier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naar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hun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spullen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te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kijken</a:t>
            </a:r>
            <a:r>
              <a:rPr lang="en-US" dirty="0">
                <a:latin typeface="Arial Black" panose="020B0A04020102020204" pitchFamily="34" charset="0"/>
              </a:rPr>
              <a:t> en er </a:t>
            </a:r>
            <a:r>
              <a:rPr lang="en-US" dirty="0" err="1">
                <a:latin typeface="Arial Black" panose="020B0A04020102020204" pitchFamily="34" charset="0"/>
              </a:rPr>
              <a:t>opnieuw</a:t>
            </a:r>
            <a:r>
              <a:rPr lang="en-US" dirty="0">
                <a:latin typeface="Arial Black" panose="020B0A04020102020204" pitchFamily="34" charset="0"/>
              </a:rPr>
              <a:t> de </a:t>
            </a:r>
            <a:r>
              <a:rPr lang="en-US" dirty="0" err="1">
                <a:latin typeface="Arial Black" panose="020B0A04020102020204" pitchFamily="34" charset="0"/>
              </a:rPr>
              <a:t>waarde</a:t>
            </a:r>
            <a:r>
              <a:rPr lang="en-US" dirty="0">
                <a:latin typeface="Arial Black" panose="020B0A04020102020204" pitchFamily="34" charset="0"/>
              </a:rPr>
              <a:t> van in </a:t>
            </a:r>
            <a:r>
              <a:rPr lang="en-US" dirty="0" err="1">
                <a:latin typeface="Arial Black" panose="020B0A04020102020204" pitchFamily="34" charset="0"/>
              </a:rPr>
              <a:t>te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zien</a:t>
            </a:r>
            <a:r>
              <a:rPr lang="en-US" dirty="0">
                <a:latin typeface="Arial Black" panose="020B0A04020102020204" pitchFamily="34" charset="0"/>
              </a:rPr>
              <a:t>. </a:t>
            </a:r>
          </a:p>
          <a:p>
            <a:r>
              <a:rPr lang="en-US" dirty="0">
                <a:latin typeface="Arial Black" panose="020B0A04020102020204" pitchFamily="34" charset="0"/>
              </a:rPr>
              <a:t>Het is </a:t>
            </a:r>
            <a:r>
              <a:rPr lang="en-US" u="sng" dirty="0" err="1">
                <a:latin typeface="Arial Black" panose="020B0A04020102020204" pitchFamily="34" charset="0"/>
              </a:rPr>
              <a:t>niet</a:t>
            </a:r>
            <a:r>
              <a:rPr lang="en-US" dirty="0">
                <a:latin typeface="Arial Black" panose="020B0A04020102020204" pitchFamily="34" charset="0"/>
              </a:rPr>
              <a:t> de </a:t>
            </a:r>
            <a:r>
              <a:rPr lang="en-US" dirty="0" err="1">
                <a:latin typeface="Arial Black" panose="020B0A04020102020204" pitchFamily="34" charset="0"/>
              </a:rPr>
              <a:t>bedoeling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dat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mensen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kapotte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spullen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bij</a:t>
            </a:r>
            <a:r>
              <a:rPr lang="en-US" dirty="0">
                <a:latin typeface="Arial Black" panose="020B0A04020102020204" pitchFamily="34" charset="0"/>
              </a:rPr>
              <a:t> het Repair Café </a:t>
            </a:r>
            <a:r>
              <a:rPr lang="en-US" dirty="0" err="1">
                <a:latin typeface="Arial Black" panose="020B0A04020102020204" pitchFamily="34" charset="0"/>
              </a:rPr>
              <a:t>afgeven</a:t>
            </a:r>
            <a:r>
              <a:rPr lang="en-US" dirty="0">
                <a:latin typeface="Arial Black" panose="020B0A04020102020204" pitchFamily="34" charset="0"/>
              </a:rPr>
              <a:t> en ze later </a:t>
            </a:r>
            <a:r>
              <a:rPr lang="en-US" dirty="0" err="1">
                <a:latin typeface="Arial Black" panose="020B0A04020102020204" pitchFamily="34" charset="0"/>
              </a:rPr>
              <a:t>weer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ophalen</a:t>
            </a:r>
            <a:r>
              <a:rPr lang="en-US" dirty="0">
                <a:latin typeface="Arial Black" panose="020B0A04020102020204" pitchFamily="34" charset="0"/>
              </a:rPr>
              <a:t>, </a:t>
            </a:r>
            <a:r>
              <a:rPr lang="en-US" dirty="0" err="1">
                <a:latin typeface="Arial Black" panose="020B0A04020102020204" pitchFamily="34" charset="0"/>
              </a:rPr>
              <a:t>reparaties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worden</a:t>
            </a:r>
            <a:r>
              <a:rPr lang="en-US" dirty="0">
                <a:latin typeface="Arial Black" panose="020B0A04020102020204" pitchFamily="34" charset="0"/>
              </a:rPr>
              <a:t> direct </a:t>
            </a:r>
            <a:r>
              <a:rPr lang="en-US" dirty="0" err="1">
                <a:latin typeface="Arial Black" panose="020B0A04020102020204" pitchFamily="34" charset="0"/>
              </a:rPr>
              <a:t>uitgevoerd</a:t>
            </a:r>
            <a:r>
              <a:rPr lang="en-US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2631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0">
        <p159:morph option="byObject"/>
      </p:transition>
    </mc:Choice>
    <mc:Fallback xmlns="">
      <p:transition spd="slow" advClick="0" advTm="3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DD6FB-71FC-4EE0-AD1E-9F9928AC8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2927" y="832993"/>
            <a:ext cx="9144000" cy="21258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5400" b="1" dirty="0">
                <a:latin typeface="Arial Black" panose="020B0A04020102020204" pitchFamily="34" charset="0"/>
              </a:rPr>
              <a:t>Repareren en Leren</a:t>
            </a:r>
            <a:br>
              <a:rPr lang="nl-NL" sz="5400" b="1" dirty="0">
                <a:latin typeface="Arial Black" panose="020B0A04020102020204" pitchFamily="34" charset="0"/>
              </a:rPr>
            </a:br>
            <a:r>
              <a:rPr lang="nl-NL" sz="5400" b="1" dirty="0">
                <a:latin typeface="Arial Black" panose="020B0A04020102020204" pitchFamily="34" charset="0"/>
              </a:rPr>
              <a:t>wij doen het samen</a:t>
            </a:r>
            <a:endParaRPr lang="en-US" sz="5400" b="1" dirty="0">
              <a:latin typeface="Arial Black" panose="020B0A040201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4E21F6B-5A12-4871-AEA7-2CC0D7701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8489" y="3278233"/>
            <a:ext cx="9144000" cy="3280611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highlight>
                  <a:srgbClr val="FFFF00"/>
                </a:highlight>
                <a:latin typeface="Arial Black" panose="020B0A04020102020204" pitchFamily="34" charset="0"/>
              </a:rPr>
              <a:t>Weg met de weggooi-maatschappij.</a:t>
            </a:r>
          </a:p>
          <a:p>
            <a:endParaRPr lang="nl-NL" dirty="0">
              <a:highlight>
                <a:srgbClr val="FFFF00"/>
              </a:highlight>
              <a:latin typeface="Arial Black" panose="020B0A04020102020204" pitchFamily="34" charset="0"/>
            </a:endParaRPr>
          </a:p>
          <a:p>
            <a:r>
              <a:rPr lang="nl-NL" dirty="0">
                <a:highlight>
                  <a:srgbClr val="FFFF00"/>
                </a:highlight>
                <a:latin typeface="Arial Black" panose="020B0A04020102020204" pitchFamily="34" charset="0"/>
              </a:rPr>
              <a:t>Onze reparatielocatie (De </a:t>
            </a:r>
            <a:r>
              <a:rPr lang="nl-NL" dirty="0" err="1">
                <a:highlight>
                  <a:srgbClr val="FFFF00"/>
                </a:highlight>
                <a:latin typeface="Arial Black" panose="020B0A04020102020204" pitchFamily="34" charset="0"/>
              </a:rPr>
              <a:t>Nassaurie</a:t>
            </a:r>
            <a:r>
              <a:rPr lang="nl-NL" dirty="0">
                <a:highlight>
                  <a:srgbClr val="FFFF00"/>
                </a:highlight>
                <a:latin typeface="Arial Black" panose="020B0A04020102020204" pitchFamily="34" charset="0"/>
              </a:rPr>
              <a:t>) is een</a:t>
            </a:r>
            <a:r>
              <a:rPr lang="nl-NL" sz="2400" dirty="0">
                <a:highlight>
                  <a:srgbClr val="FFFF00"/>
                </a:highlight>
                <a:latin typeface="Arial Black" panose="020B0A04020102020204" pitchFamily="34" charset="0"/>
                <a:ea typeface="+mn-ea"/>
                <a:cs typeface="+mn-cs"/>
              </a:rPr>
              <a:t> ontmoetingsplaats in de buurt, waar het gaat om samen repareren, om kennisoverdracht en om sociaal contact.</a:t>
            </a:r>
          </a:p>
          <a:p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nl-NL" dirty="0">
                <a:highlight>
                  <a:srgbClr val="FFFF00"/>
                </a:highlight>
                <a:latin typeface="Arial Black" panose="020B0A04020102020204" pitchFamily="34" charset="0"/>
              </a:rPr>
              <a:t>Wij, de vrijwilligers van de Dorpsraad Grathem, repareren</a:t>
            </a:r>
          </a:p>
          <a:p>
            <a:r>
              <a:rPr lang="nl-NL" dirty="0">
                <a:highlight>
                  <a:srgbClr val="FFFF00"/>
                </a:highlight>
                <a:latin typeface="Arial Black" panose="020B0A04020102020204" pitchFamily="34" charset="0"/>
              </a:rPr>
              <a:t>uw spullen graag.</a:t>
            </a:r>
          </a:p>
          <a:p>
            <a:r>
              <a:rPr lang="nl-NL" dirty="0">
                <a:highlight>
                  <a:srgbClr val="FFFF00"/>
                </a:highlight>
                <a:latin typeface="Arial Black" panose="020B0A04020102020204" pitchFamily="34" charset="0"/>
              </a:rPr>
              <a:t>Zo dragen wij samen bij aan het verbeteren van het milieu </a:t>
            </a:r>
            <a:endParaRPr lang="en-US" dirty="0">
              <a:highlight>
                <a:srgbClr val="FFFF00"/>
              </a:highlight>
              <a:latin typeface="Arial Black" panose="020B0A04020102020204" pitchFamily="34" charset="0"/>
            </a:endParaRP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935D8DC-D246-47C7-A86C-8F66177BD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98" y="212706"/>
            <a:ext cx="10642009" cy="8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27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3000">
        <p159:morph option="byObject"/>
      </p:transition>
    </mc:Choice>
    <mc:Fallback xmlns="">
      <p:transition spd="slow" advClick="0" advTm="1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935D8DC-D246-47C7-A86C-8F66177BD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98" y="212706"/>
            <a:ext cx="10642009" cy="8505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035754A-6096-4C52-9584-09F881D8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765" y="1617203"/>
            <a:ext cx="5244168" cy="1570813"/>
          </a:xfrm>
        </p:spPr>
        <p:txBody>
          <a:bodyPr>
            <a:noAutofit/>
          </a:bodyPr>
          <a:lstStyle/>
          <a:p>
            <a:r>
              <a:rPr lang="nl-NL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Duurzaamheid </a:t>
            </a:r>
            <a:br>
              <a:rPr lang="nl-NL" sz="18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 </a:t>
            </a:r>
            <a:r>
              <a:rPr lang="en-US" sz="1800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hoeveelheid</a:t>
            </a:r>
            <a:r>
              <a:rPr lang="en-US" sz="18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grondstoffen</a:t>
            </a:r>
            <a:r>
              <a:rPr lang="en-US" sz="18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en </a:t>
            </a:r>
            <a:r>
              <a:rPr lang="en-US" sz="1800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energie</a:t>
            </a:r>
            <a:r>
              <a:rPr lang="en-US" sz="18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die </a:t>
            </a:r>
            <a:r>
              <a:rPr lang="en-US" sz="1800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nodig</a:t>
            </a:r>
            <a:r>
              <a:rPr lang="en-US" sz="18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is om </a:t>
            </a:r>
            <a:r>
              <a:rPr lang="en-US" sz="1800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nieuwe</a:t>
            </a:r>
            <a:r>
              <a:rPr lang="en-US" sz="18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producten</a:t>
            </a:r>
            <a:r>
              <a:rPr lang="en-US" sz="18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</a:t>
            </a:r>
            <a:r>
              <a:rPr lang="en-US" sz="18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maken</a:t>
            </a:r>
            <a:r>
              <a:rPr lang="en-US" sz="18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wordt</a:t>
            </a:r>
            <a:r>
              <a:rPr lang="en-US" sz="18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beperkt</a:t>
            </a:r>
            <a:r>
              <a:rPr lang="en-US" sz="18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evenals</a:t>
            </a:r>
            <a:r>
              <a:rPr lang="en-US" sz="18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de CO2-uitstoot.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87CB609-691C-4CD3-83EF-84F86BBF09D4}"/>
              </a:ext>
            </a:extLst>
          </p:cNvPr>
          <p:cNvSpPr txBox="1"/>
          <p:nvPr/>
        </p:nvSpPr>
        <p:spPr>
          <a:xfrm>
            <a:off x="6649156" y="3657206"/>
            <a:ext cx="53381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0000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Gratis reparatie door vrijwilligers</a:t>
            </a:r>
          </a:p>
          <a:p>
            <a:r>
              <a:rPr lang="nl-NL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behoudens de te gebruiken materialen.  </a:t>
            </a:r>
          </a:p>
          <a:p>
            <a:r>
              <a:rPr lang="nl-NL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Wij komen niet bij u thuis </a:t>
            </a:r>
            <a:r>
              <a:rPr lang="nl-NL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reparen</a:t>
            </a:r>
            <a:r>
              <a:rPr lang="nl-NL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AAB4981-750F-4AED-A336-AD77FA8E5AAF}"/>
              </a:ext>
            </a:extLst>
          </p:cNvPr>
          <p:cNvSpPr txBox="1"/>
          <p:nvPr/>
        </p:nvSpPr>
        <p:spPr>
          <a:xfrm>
            <a:off x="614765" y="3227803"/>
            <a:ext cx="55889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Times New Roman" panose="02020603050405020304" pitchFamily="18" charset="0"/>
              </a:rPr>
              <a:t>E</a:t>
            </a:r>
            <a:r>
              <a:rPr lang="nl-NL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Black" panose="020B0A04020102020204" pitchFamily="34" charset="0"/>
                <a:ea typeface="Times New Roman" panose="02020603050405020304" pitchFamily="18" charset="0"/>
              </a:rPr>
              <a:t>en positieve bijdrage aan de leefbaarheid</a:t>
            </a:r>
          </a:p>
          <a:p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Mensen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die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anders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misschien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aan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kant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staan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doen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weer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mee. Het is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ook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een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manier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om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eenzaamheid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tegen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gaan</a:t>
            </a:r>
            <a:endParaRPr lang="en-US" b="1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FCC9C1F-0780-4B68-A7C7-4009EF43AC07}"/>
              </a:ext>
            </a:extLst>
          </p:cNvPr>
          <p:cNvSpPr txBox="1"/>
          <p:nvPr/>
        </p:nvSpPr>
        <p:spPr>
          <a:xfrm>
            <a:off x="3409216" y="4630410"/>
            <a:ext cx="3097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Black" panose="020B0A04020102020204" pitchFamily="34" charset="0"/>
                <a:ea typeface="Times New Roman" panose="02020603050405020304" pitchFamily="18" charset="0"/>
              </a:rPr>
              <a:t>Mensen bewust maken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38A31E8-3FA8-469E-BFBB-C30D20964129}"/>
              </a:ext>
            </a:extLst>
          </p:cNvPr>
          <p:cNvSpPr txBox="1"/>
          <p:nvPr/>
        </p:nvSpPr>
        <p:spPr>
          <a:xfrm>
            <a:off x="6649156" y="1687628"/>
            <a:ext cx="50559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ighlight>
                  <a:srgbClr val="FFFF00"/>
                </a:highlight>
                <a:latin typeface="Arial Black" panose="020B0A04020102020204" pitchFamily="34" charset="0"/>
              </a:rPr>
              <a:t>Kennisoverdracht en sociaal contact. </a:t>
            </a:r>
            <a:br>
              <a:rPr lang="nl-NL" dirty="0">
                <a:highlight>
                  <a:srgbClr val="FFFF00"/>
                </a:highlight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Zo </a:t>
            </a:r>
            <a:r>
              <a:rPr lang="en-US" dirty="0" err="1">
                <a:latin typeface="Arial Black" panose="020B0A04020102020204" pitchFamily="34" charset="0"/>
              </a:rPr>
              <a:t>valt</a:t>
            </a:r>
            <a:r>
              <a:rPr lang="en-US" dirty="0">
                <a:latin typeface="Arial Black" panose="020B0A04020102020204" pitchFamily="34" charset="0"/>
              </a:rPr>
              <a:t> er </a:t>
            </a:r>
            <a:r>
              <a:rPr lang="en-US" dirty="0" err="1">
                <a:latin typeface="Arial Black" panose="020B0A04020102020204" pitchFamily="34" charset="0"/>
              </a:rPr>
              <a:t>altijd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wel</a:t>
            </a:r>
            <a:r>
              <a:rPr lang="en-US" dirty="0">
                <a:latin typeface="Arial Black" panose="020B0A04020102020204" pitchFamily="34" charset="0"/>
              </a:rPr>
              <a:t> wat </a:t>
            </a:r>
            <a:r>
              <a:rPr lang="en-US" dirty="0" err="1">
                <a:latin typeface="Arial Black" panose="020B0A04020102020204" pitchFamily="34" charset="0"/>
              </a:rPr>
              <a:t>te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leren</a:t>
            </a:r>
            <a:r>
              <a:rPr lang="en-US" dirty="0">
                <a:latin typeface="Arial Black" panose="020B0A04020102020204" pitchFamily="34" charset="0"/>
              </a:rPr>
              <a:t>. </a:t>
            </a:r>
          </a:p>
          <a:p>
            <a:r>
              <a:rPr lang="en-US" dirty="0">
                <a:latin typeface="Arial Black" panose="020B0A04020102020204" pitchFamily="34" charset="0"/>
              </a:rPr>
              <a:t>Wie </a:t>
            </a:r>
            <a:r>
              <a:rPr lang="en-US" dirty="0" err="1">
                <a:latin typeface="Arial Black" panose="020B0A04020102020204" pitchFamily="34" charset="0"/>
              </a:rPr>
              <a:t>niets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heeft</a:t>
            </a:r>
            <a:r>
              <a:rPr lang="en-US" dirty="0">
                <a:latin typeface="Arial Black" panose="020B0A04020102020204" pitchFamily="34" charset="0"/>
              </a:rPr>
              <a:t> om </a:t>
            </a:r>
            <a:r>
              <a:rPr lang="en-US" dirty="0" err="1">
                <a:latin typeface="Arial Black" panose="020B0A04020102020204" pitchFamily="34" charset="0"/>
              </a:rPr>
              <a:t>te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repareren</a:t>
            </a:r>
            <a:r>
              <a:rPr lang="en-US" dirty="0">
                <a:latin typeface="Arial Black" panose="020B0A04020102020204" pitchFamily="34" charset="0"/>
              </a:rPr>
              <a:t>, </a:t>
            </a:r>
            <a:r>
              <a:rPr lang="en-US" dirty="0" err="1">
                <a:latin typeface="Arial Black" panose="020B0A04020102020204" pitchFamily="34" charset="0"/>
              </a:rPr>
              <a:t>neemt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een</a:t>
            </a:r>
            <a:r>
              <a:rPr lang="en-US" dirty="0">
                <a:latin typeface="Arial Black" panose="020B0A04020102020204" pitchFamily="34" charset="0"/>
              </a:rPr>
              <a:t> kop </a:t>
            </a:r>
            <a:r>
              <a:rPr lang="en-US" dirty="0" err="1">
                <a:latin typeface="Arial Black" panose="020B0A04020102020204" pitchFamily="34" charset="0"/>
              </a:rPr>
              <a:t>koffie</a:t>
            </a:r>
            <a:r>
              <a:rPr lang="en-US" dirty="0">
                <a:latin typeface="Arial Black" panose="020B0A04020102020204" pitchFamily="34" charset="0"/>
              </a:rPr>
              <a:t> of thee of </a:t>
            </a:r>
            <a:r>
              <a:rPr lang="en-US" dirty="0" err="1">
                <a:latin typeface="Arial Black" panose="020B0A04020102020204" pitchFamily="34" charset="0"/>
              </a:rPr>
              <a:t>gaat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helpen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bij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een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reparatie</a:t>
            </a:r>
            <a:r>
              <a:rPr lang="en-US" dirty="0">
                <a:latin typeface="Arial Black" panose="020B0A04020102020204" pitchFamily="34" charset="0"/>
              </a:rPr>
              <a:t> van </a:t>
            </a:r>
            <a:r>
              <a:rPr lang="en-US" dirty="0" err="1">
                <a:latin typeface="Arial Black" panose="020B0A04020102020204" pitchFamily="34" charset="0"/>
              </a:rPr>
              <a:t>iemand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anders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6BD3CAA-1028-40C3-92BD-3D06E01CFB76}"/>
              </a:ext>
            </a:extLst>
          </p:cNvPr>
          <p:cNvSpPr txBox="1"/>
          <p:nvPr/>
        </p:nvSpPr>
        <p:spPr>
          <a:xfrm>
            <a:off x="614765" y="5202020"/>
            <a:ext cx="113725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Het Repair Café 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draagt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bij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aan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een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verandering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van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mentaliteit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  <a:b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Die is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noodzakelijk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om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mensen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enthousiast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maken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voor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een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duurzame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samenleving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 </a:t>
            </a:r>
          </a:p>
          <a:p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Maar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bovenal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wil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het Repair Café laten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zien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dat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repareren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leuk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is en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vaak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heel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makkelijk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b="1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			      </a:t>
            </a:r>
            <a:r>
              <a:rPr lang="en-US" b="1" dirty="0" err="1">
                <a:solidFill>
                  <a:srgbClr val="000000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Kom</a:t>
            </a:r>
            <a:r>
              <a:rPr lang="en-US" b="1" dirty="0">
                <a:solidFill>
                  <a:srgbClr val="000000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ook</a:t>
            </a:r>
            <a:r>
              <a:rPr lang="en-US" b="1" dirty="0">
                <a:solidFill>
                  <a:srgbClr val="000000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eens</a:t>
            </a:r>
            <a:r>
              <a:rPr lang="en-US" b="1" dirty="0">
                <a:solidFill>
                  <a:srgbClr val="000000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langs</a:t>
            </a:r>
            <a:r>
              <a:rPr lang="en-US" b="1" dirty="0">
                <a:solidFill>
                  <a:srgbClr val="000000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16489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0">
        <p159:morph option="byObject"/>
      </p:transition>
    </mc:Choice>
    <mc:Fallback xmlns="">
      <p:transition spd="slow" advClick="0" advTm="3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935D8DC-D246-47C7-A86C-8F66177BD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32" y="393170"/>
            <a:ext cx="10642009" cy="8505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21E7767-FF35-40BC-B979-556FFB3FE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454" y="1783644"/>
            <a:ext cx="9021163" cy="4233333"/>
          </a:xfrm>
        </p:spPr>
        <p:txBody>
          <a:bodyPr>
            <a:noAutofit/>
          </a:bodyPr>
          <a:lstStyle/>
          <a:p>
            <a:pPr algn="ctr"/>
            <a:br>
              <a:rPr lang="nl-NL" sz="2800">
                <a:highlight>
                  <a:srgbClr val="FFFF00"/>
                </a:highlight>
                <a:latin typeface="Arial Black" panose="020B0A04020102020204" pitchFamily="34" charset="0"/>
              </a:rPr>
            </a:br>
            <a:br>
              <a:rPr lang="nl-NL" sz="2800">
                <a:highlight>
                  <a:srgbClr val="FFFF00"/>
                </a:highlight>
                <a:latin typeface="Arial Black" panose="020B0A04020102020204" pitchFamily="34" charset="0"/>
              </a:rPr>
            </a:br>
            <a:br>
              <a:rPr lang="nl-NL" sz="2800">
                <a:highlight>
                  <a:srgbClr val="FFFF00"/>
                </a:highlight>
                <a:latin typeface="Arial Black" panose="020B0A04020102020204" pitchFamily="34" charset="0"/>
              </a:rPr>
            </a:br>
            <a:r>
              <a:rPr lang="nl-NL" sz="2800">
                <a:highlight>
                  <a:srgbClr val="FFFF00"/>
                </a:highlight>
                <a:latin typeface="Arial Black" panose="020B0A04020102020204" pitchFamily="34" charset="0"/>
              </a:rPr>
              <a:t>Wilt u meer weten over de </a:t>
            </a:r>
            <a:br>
              <a:rPr lang="nl-NL" sz="2800">
                <a:highlight>
                  <a:srgbClr val="FFFF00"/>
                </a:highlight>
                <a:latin typeface="Arial Black" panose="020B0A04020102020204" pitchFamily="34" charset="0"/>
              </a:rPr>
            </a:br>
            <a:r>
              <a:rPr lang="nl-NL" sz="2800">
                <a:highlight>
                  <a:srgbClr val="FFFF00"/>
                </a:highlight>
                <a:latin typeface="Arial Black" panose="020B0A04020102020204" pitchFamily="34" charset="0"/>
              </a:rPr>
              <a:t>Dorpsraad Grathem </a:t>
            </a:r>
            <a:br>
              <a:rPr lang="nl-NL" sz="2800">
                <a:highlight>
                  <a:srgbClr val="FFFF00"/>
                </a:highlight>
                <a:latin typeface="Arial Black" panose="020B0A04020102020204" pitchFamily="34" charset="0"/>
              </a:rPr>
            </a:br>
            <a:br>
              <a:rPr lang="nl-NL" sz="2800">
                <a:highlight>
                  <a:srgbClr val="FFFF00"/>
                </a:highlight>
                <a:latin typeface="Arial Black" panose="020B0A04020102020204" pitchFamily="34" charset="0"/>
              </a:rPr>
            </a:br>
            <a:r>
              <a:rPr lang="nl-NL" sz="2800">
                <a:highlight>
                  <a:srgbClr val="FFFF00"/>
                </a:highlight>
                <a:latin typeface="Arial Black" panose="020B0A04020102020204" pitchFamily="34" charset="0"/>
              </a:rPr>
              <a:t>kijk dan eens op onze website </a:t>
            </a:r>
            <a:br>
              <a:rPr lang="nl-NL" sz="2800">
                <a:highlight>
                  <a:srgbClr val="FFFF00"/>
                </a:highlight>
                <a:latin typeface="Arial Black" panose="020B0A04020102020204" pitchFamily="34" charset="0"/>
              </a:rPr>
            </a:br>
            <a:r>
              <a:rPr lang="nl-NL" sz="2800">
                <a:highlight>
                  <a:srgbClr val="FFFF00"/>
                </a:highlight>
                <a:latin typeface="Arial Black" panose="020B0A04020102020204" pitchFamily="34" charset="0"/>
              </a:rPr>
              <a:t>of abonneer u op onze nieuwsbrief</a:t>
            </a:r>
            <a:br>
              <a:rPr lang="nl-NL" sz="2800">
                <a:highlight>
                  <a:srgbClr val="FFFF00"/>
                </a:highlight>
                <a:latin typeface="Arial Black" panose="020B0A04020102020204" pitchFamily="34" charset="0"/>
              </a:rPr>
            </a:br>
            <a:br>
              <a:rPr lang="nl-NL" sz="2800">
                <a:highlight>
                  <a:srgbClr val="FFFF00"/>
                </a:highlight>
                <a:latin typeface="Arial Black" panose="020B0A04020102020204" pitchFamily="34" charset="0"/>
              </a:rPr>
            </a:br>
            <a:r>
              <a:rPr lang="nl-NL" sz="2800">
                <a:highlight>
                  <a:srgbClr val="FFFF00"/>
                </a:highlight>
                <a:latin typeface="Arial Black" panose="020B0A04020102020204" pitchFamily="34" charset="0"/>
                <a:hlinkClick r:id="rId3"/>
              </a:rPr>
              <a:t>www.dorpsraadgrathem.nl</a:t>
            </a:r>
            <a:br>
              <a:rPr lang="nl-NL" sz="2800">
                <a:highlight>
                  <a:srgbClr val="FFFF00"/>
                </a:highlight>
                <a:latin typeface="Arial Black" panose="020B0A04020102020204" pitchFamily="34" charset="0"/>
              </a:rPr>
            </a:br>
            <a:br>
              <a:rPr lang="nl-NL" sz="2800">
                <a:highlight>
                  <a:srgbClr val="FFFF00"/>
                </a:highlight>
                <a:latin typeface="Arial Black" panose="020B0A04020102020204" pitchFamily="34" charset="0"/>
              </a:rPr>
            </a:br>
            <a:br>
              <a:rPr lang="nl-NL" sz="2800">
                <a:highlight>
                  <a:srgbClr val="FFFF00"/>
                </a:highlight>
                <a:latin typeface="Arial Black" panose="020B0A04020102020204" pitchFamily="34" charset="0"/>
              </a:rPr>
            </a:br>
            <a:br>
              <a:rPr lang="nl-NL" sz="2800">
                <a:highlight>
                  <a:srgbClr val="FFFF00"/>
                </a:highlight>
                <a:latin typeface="Arial Black" panose="020B0A04020102020204" pitchFamily="34" charset="0"/>
              </a:rPr>
            </a:br>
            <a:br>
              <a:rPr lang="nl-NL" sz="2800">
                <a:highlight>
                  <a:srgbClr val="FFFF00"/>
                </a:highlight>
                <a:latin typeface="Arial Black" panose="020B0A04020102020204" pitchFamily="34" charset="0"/>
              </a:rPr>
            </a:br>
            <a:endParaRPr lang="en-US" sz="2800" dirty="0"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16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442</Words>
  <Application>Microsoft Office PowerPoint</Application>
  <PresentationFormat>Breedbeeld</PresentationFormat>
  <Paragraphs>34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Kantoorthema</vt:lpstr>
      <vt:lpstr>PowerPoint-presentatie</vt:lpstr>
      <vt:lpstr>PowerPoint-presentatie</vt:lpstr>
      <vt:lpstr>Repareren en Leren wij doen het samen</vt:lpstr>
      <vt:lpstr>Duurzaamheid  De hoeveelheid grondstoffen en energie die nodig is om nieuwe producten te maken, wordt beperkt, evenals de CO2-uitstoot.</vt:lpstr>
      <vt:lpstr>   Wilt u meer weten over de  Dorpsraad Grathem   kijk dan eens op onze website  of abonneer u op onze nieuwsbrief  www.dorpsraadgrathem.nl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Repareren en Leren wij doen het samen</dc:title>
  <dc:creator>Theo Rittersbeek</dc:creator>
  <cp:lastModifiedBy>Theo Rittersbeek</cp:lastModifiedBy>
  <cp:revision>9</cp:revision>
  <dcterms:created xsi:type="dcterms:W3CDTF">2021-12-16T13:43:52Z</dcterms:created>
  <dcterms:modified xsi:type="dcterms:W3CDTF">2022-12-18T12:27:16Z</dcterms:modified>
</cp:coreProperties>
</file>